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Work Sans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Work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Work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96fca6d8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96fca6d8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882fa979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882fa97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882fa979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882fa979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882fa979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882fa979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c4d1798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c4d1798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e1a4266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e1a4266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e1a4266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e1a4266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e1a4266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e1a4266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1a4266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1a4266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882fa97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882fa97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82fa97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882fa97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882fa97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882fa97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882fa97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882fa97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882fa979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882fa97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882fa97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882fa97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882fa979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882fa979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882fa979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882fa979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AND_BODY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2" type="body"/>
          </p:nvPr>
        </p:nvSpPr>
        <p:spPr>
          <a:xfrm>
            <a:off x="657721" y="1852447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reecontent.manning.com/making-better-unit-tests-part-1-the-aaa-patter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Equivalence_partitioning" TargetMode="External"/><Relationship Id="rId5" Type="http://schemas.openxmlformats.org/officeDocument/2006/relationships/hyperlink" Target="https://en.wikipedia.org/wiki/Equivalence_partition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/>
        </p:nvSpPr>
        <p:spPr>
          <a:xfrm>
            <a:off x="513450" y="1845150"/>
            <a:ext cx="5232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Work Sans"/>
                <a:ea typeface="Work Sans"/>
                <a:cs typeface="Work Sans"/>
                <a:sym typeface="Work Sans"/>
              </a:rPr>
              <a:t>Unit Test</a:t>
            </a:r>
            <a:endParaRPr b="1" sz="2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0" y="2651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Arrange Act Assert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8" name="Google Shape;198;p41"/>
          <p:cNvSpPr txBox="1"/>
          <p:nvPr>
            <p:ph idx="1" type="body"/>
          </p:nvPr>
        </p:nvSpPr>
        <p:spPr>
          <a:xfrm>
            <a:off x="311700" y="1838275"/>
            <a:ext cx="86160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https://freecontent.manning.com/making-better-unit-tests-part-1-the-aaa-pattern/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Equivalence Partitioning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4" name="Google Shape;204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88" y="1228725"/>
            <a:ext cx="5926425" cy="36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2"/>
          <p:cNvSpPr txBox="1"/>
          <p:nvPr/>
        </p:nvSpPr>
        <p:spPr>
          <a:xfrm>
            <a:off x="311700" y="4774200"/>
            <a:ext cx="83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https://en.wikipedia.org/wiki/Equivalence_partitionin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Equivalence Partitioning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1" name="Google Shape;2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8550"/>
            <a:ext cx="5945252" cy="338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Borderline Analysis</a:t>
            </a:r>
            <a:endParaRPr b="1"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655390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JUnit 5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304875"/>
            <a:ext cx="85206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 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mest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anvendte test-framework til Java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Bruges til at skrive og køre unit tests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4" name="Google Shape;224;p45"/>
          <p:cNvSpPr txBox="1"/>
          <p:nvPr/>
        </p:nvSpPr>
        <p:spPr>
          <a:xfrm>
            <a:off x="360525" y="2381075"/>
            <a:ext cx="8342700" cy="25983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import static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org.junit.jupiter.api.Assertions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.assertEquals;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example.util.Calculator;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org.junit.jupiter.api.</a:t>
            </a: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MyFirstJUnitJupiterTests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private final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Calculator </a:t>
            </a:r>
            <a:r>
              <a:rPr b="1" lang="en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calculator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Calculator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b="1" i="1">
              <a:solidFill>
                <a:srgbClr val="50FA7B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addition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assertEquals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calculator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.add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Assertions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0" name="Google Shape;230;p46"/>
          <p:cNvSpPr txBox="1"/>
          <p:nvPr>
            <p:ph idx="1" type="body"/>
          </p:nvPr>
        </p:nvSpPr>
        <p:spPr>
          <a:xfrm>
            <a:off x="311700" y="1381075"/>
            <a:ext cx="8520600" cy="23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 </a:t>
            </a: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påstand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om hvad der </a:t>
            </a: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skal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være </a:t>
            </a: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sandt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 din kode.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Med unit test bruger du Assertions til at verificere at koden fungerer som planlagt.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Hvis testen fejler, ved du at der er noget galt med den kode du tester.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Assertions eksempler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311700" y="1429750"/>
            <a:ext cx="8342700" cy="33954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//check om to værdier er ens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assertEquals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myCalculator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.add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D93F9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//check om en boolean er sand eller falsk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assertTrue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user.isLoggedIn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//check om noget er null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assertNotNull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user.getEmail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//check om en bestemt exception bliver kastet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assertThrows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IllegalArgumentException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Work Sans"/>
                <a:ea typeface="Work Sans"/>
                <a:cs typeface="Work Sans"/>
                <a:sym typeface="Work Sans"/>
              </a:rPr>
              <a:t>Assertions🌷🌷🌷</a:t>
            </a:r>
            <a:endParaRPr sz="3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2" name="Google Shape;242;p48"/>
          <p:cNvSpPr txBox="1"/>
          <p:nvPr/>
        </p:nvSpPr>
        <p:spPr>
          <a:xfrm>
            <a:off x="4374775" y="292625"/>
            <a:ext cx="4457400" cy="24258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lang="en" sz="13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</a:t>
            </a:r>
            <a:r>
              <a:rPr b="1" lang="en" sz="13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i="1" lang="en" sz="13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3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3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 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en" sz="1300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lang="en" sz="13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getDescription</a:t>
            </a:r>
            <a:r>
              <a:rPr b="1" lang="en" sz="13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3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"Tulip</a:t>
            </a:r>
            <a:r>
              <a:rPr b="1" lang="en" sz="13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color is</a:t>
            </a:r>
            <a:r>
              <a:rPr b="1" lang="en" sz="13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" 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1" lang="en" sz="13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b="1" lang="en" sz="1300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lang="en" sz="1300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getColor</a:t>
            </a:r>
            <a:r>
              <a:rPr b="1" lang="en" sz="1300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300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300">
                <a:solidFill>
                  <a:srgbClr val="FFB86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48"/>
          <p:cNvSpPr txBox="1"/>
          <p:nvPr/>
        </p:nvSpPr>
        <p:spPr>
          <a:xfrm>
            <a:off x="464100" y="2722800"/>
            <a:ext cx="8367900" cy="22965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org.junit.jupiter.api.</a:t>
            </a: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import static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org.junit.jupiter.api.Assertions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.*;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">
                <a:solidFill>
                  <a:srgbClr val="8BE9FD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TulipTest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b="1" i="1">
              <a:solidFill>
                <a:srgbClr val="50FA7B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testGetDescription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 </a:t>
            </a:r>
            <a:r>
              <a:rPr b="1" lang="en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>
                <a:solidFill>
                  <a:srgbClr val="FF79C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assertEquals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300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Tulip color is</a:t>
            </a:r>
            <a:r>
              <a:rPr b="1" lang="en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: Red"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.getDescription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>
                <a:solidFill>
                  <a:srgbClr val="50FA7B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assertNotNull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B9BCD1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.getDescription</a:t>
            </a:r>
            <a:r>
              <a:rPr b="1" lang="en">
                <a:solidFill>
                  <a:srgbClr val="FFF906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37FFF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737FFF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Unit tests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Char char="●"/>
            </a:pPr>
            <a:r>
              <a:rPr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Software testing</a:t>
            </a:r>
            <a:endParaRPr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Char char="●"/>
            </a:pPr>
            <a:r>
              <a:rPr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Unit testing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Software Testing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1" name="Google Shape;1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322401" cy="381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000" y="-2"/>
            <a:ext cx="3288000" cy="19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/>
          <p:nvPr/>
        </p:nvSpPr>
        <p:spPr>
          <a:xfrm>
            <a:off x="616500" y="218450"/>
            <a:ext cx="3533700" cy="1737000"/>
          </a:xfrm>
          <a:prstGeom prst="roundRect">
            <a:avLst>
              <a:gd fmla="val 16667" name="adj"/>
            </a:avLst>
          </a:prstGeom>
          <a:solidFill>
            <a:srgbClr val="FDDFFA"/>
          </a:solidFill>
          <a:ln cap="flat" cmpd="sng" w="1143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5"/>
          <p:cNvSpPr txBox="1"/>
          <p:nvPr/>
        </p:nvSpPr>
        <p:spPr>
          <a:xfrm>
            <a:off x="678001" y="609807"/>
            <a:ext cx="341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SOFTWARE TEST 4 NIVEAUER:</a:t>
            </a:r>
            <a:endParaRPr b="1" sz="2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" name="Google Shape;149;p35"/>
          <p:cNvSpPr/>
          <p:nvPr/>
        </p:nvSpPr>
        <p:spPr>
          <a:xfrm>
            <a:off x="404150" y="4099925"/>
            <a:ext cx="3142200" cy="691200"/>
          </a:xfrm>
          <a:prstGeom prst="roundRect">
            <a:avLst>
              <a:gd fmla="val 16667" name="adj"/>
            </a:avLst>
          </a:prstGeom>
          <a:solidFill>
            <a:srgbClr val="FDDFFA"/>
          </a:solidFill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5"/>
          <p:cNvSpPr txBox="1"/>
          <p:nvPr/>
        </p:nvSpPr>
        <p:spPr>
          <a:xfrm>
            <a:off x="1088150" y="4191575"/>
            <a:ext cx="22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UNIT TESTS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1" name="Google Shape;151;p35"/>
          <p:cNvSpPr/>
          <p:nvPr/>
        </p:nvSpPr>
        <p:spPr>
          <a:xfrm>
            <a:off x="2295000" y="3168250"/>
            <a:ext cx="3649800" cy="6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5"/>
          <p:cNvSpPr txBox="1"/>
          <p:nvPr/>
        </p:nvSpPr>
        <p:spPr>
          <a:xfrm>
            <a:off x="2462350" y="3259900"/>
            <a:ext cx="42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INTEGRATION</a:t>
            </a: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TESTING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4003600" y="2230350"/>
            <a:ext cx="3142200" cy="6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43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 txBox="1"/>
          <p:nvPr/>
        </p:nvSpPr>
        <p:spPr>
          <a:xfrm>
            <a:off x="4328075" y="2322000"/>
            <a:ext cx="281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SYSTEM</a:t>
            </a: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TESTING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p35"/>
          <p:cNvSpPr/>
          <p:nvPr/>
        </p:nvSpPr>
        <p:spPr>
          <a:xfrm>
            <a:off x="5403500" y="1268750"/>
            <a:ext cx="3458100" cy="6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143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5"/>
          <p:cNvSpPr txBox="1"/>
          <p:nvPr/>
        </p:nvSpPr>
        <p:spPr>
          <a:xfrm>
            <a:off x="5510475" y="1360400"/>
            <a:ext cx="323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ACCEPTANCE</a:t>
            </a: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TESTING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7" name="Google Shape;157;p35"/>
          <p:cNvCxnSpPr/>
          <p:nvPr/>
        </p:nvCxnSpPr>
        <p:spPr>
          <a:xfrm flipH="1" rot="10800000">
            <a:off x="1001200" y="4955850"/>
            <a:ext cx="7242900" cy="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35"/>
          <p:cNvCxnSpPr/>
          <p:nvPr/>
        </p:nvCxnSpPr>
        <p:spPr>
          <a:xfrm rot="10800000">
            <a:off x="152625" y="352650"/>
            <a:ext cx="3300" cy="4541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35"/>
          <p:cNvSpPr txBox="1"/>
          <p:nvPr/>
        </p:nvSpPr>
        <p:spPr>
          <a:xfrm>
            <a:off x="5233050" y="4597200"/>
            <a:ext cx="11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Tid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 rot="-5400000">
            <a:off x="-268275" y="2800350"/>
            <a:ext cx="11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Omfang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De 4 Niveauer af Testing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6" name="Google Shape;166;p36"/>
          <p:cNvSpPr txBox="1"/>
          <p:nvPr>
            <p:ph idx="1" type="body"/>
          </p:nvPr>
        </p:nvSpPr>
        <p:spPr>
          <a:xfrm>
            <a:off x="311700" y="1685875"/>
            <a:ext cx="8520600" cy="21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Unit test — individuelle komponenter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Integration test — integrerede </a:t>
            </a: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komponenter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System test — HELE systemet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●"/>
            </a:pPr>
            <a:r>
              <a:rPr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Acceptance test — det færdige system</a:t>
            </a:r>
            <a:endParaRPr sz="2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Hvad er en unit?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1550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309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Unit test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7406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864" y="1170125"/>
            <a:ext cx="32778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Work Sans"/>
                <a:ea typeface="Work Sans"/>
                <a:cs typeface="Work Sans"/>
                <a:sym typeface="Work Sans"/>
              </a:rPr>
              <a:t>Classes/Objects = units</a:t>
            </a:r>
            <a:endParaRPr sz="3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781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75" y="1462413"/>
            <a:ext cx="5095425" cy="221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225" y="152400"/>
            <a:ext cx="34337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